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47" r:id="rId2"/>
  </p:sldMasterIdLst>
  <p:notesMasterIdLst>
    <p:notesMasterId r:id="rId19"/>
  </p:notesMasterIdLst>
  <p:handoutMasterIdLst>
    <p:handoutMasterId r:id="rId20"/>
  </p:handoutMasterIdLst>
  <p:sldIdLst>
    <p:sldId id="1860" r:id="rId3"/>
    <p:sldId id="2123258301" r:id="rId4"/>
    <p:sldId id="2269" r:id="rId5"/>
    <p:sldId id="2260" r:id="rId6"/>
    <p:sldId id="2261" r:id="rId7"/>
    <p:sldId id="2259" r:id="rId8"/>
    <p:sldId id="2257" r:id="rId9"/>
    <p:sldId id="2258" r:id="rId10"/>
    <p:sldId id="2255" r:id="rId11"/>
    <p:sldId id="2256" r:id="rId12"/>
    <p:sldId id="2262" r:id="rId13"/>
    <p:sldId id="2264" r:id="rId14"/>
    <p:sldId id="2268" r:id="rId15"/>
    <p:sldId id="2267" r:id="rId16"/>
    <p:sldId id="2263" r:id="rId17"/>
    <p:sldId id="2270"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6" autoAdjust="0"/>
    <p:restoredTop sz="72222" autoAdjust="0"/>
  </p:normalViewPr>
  <p:slideViewPr>
    <p:cSldViewPr snapToGrid="0" snapToObjects="1">
      <p:cViewPr varScale="1">
        <p:scale>
          <a:sx n="132" d="100"/>
          <a:sy n="132" d="100"/>
        </p:scale>
        <p:origin x="96" y="144"/>
      </p:cViewPr>
      <p:guideLst/>
    </p:cSldViewPr>
  </p:slideViewPr>
  <p:notesTextViewPr>
    <p:cViewPr>
      <p:scale>
        <a:sx n="1" d="1"/>
        <a:sy n="1" d="1"/>
      </p:scale>
      <p:origin x="0" y="0"/>
    </p:cViewPr>
  </p:notesTextViewPr>
  <p:sorterViewPr>
    <p:cViewPr>
      <p:scale>
        <a:sx n="100" d="100"/>
        <a:sy n="100" d="100"/>
      </p:scale>
      <p:origin x="0" y="-2214"/>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12/7/2022 8:19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12/7/2022 8:19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12/7/2022 8:19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37060" y="1178193"/>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84200" y="1929897"/>
            <a:ext cx="6676335" cy="1210588"/>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3600"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30734689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76508" y="317230"/>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42836" y="201153"/>
            <a:ext cx="6881813" cy="6272213"/>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160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4565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1506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APAC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November 10-12,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78973" y="878396"/>
            <a:ext cx="7529864" cy="4985988"/>
          </a:xfrm>
          <a:prstGeom prst="rect">
            <a:avLst/>
          </a:prstGeom>
        </p:spPr>
      </p:pic>
    </p:spTree>
    <p:extLst>
      <p:ext uri="{BB962C8B-B14F-4D97-AF65-F5344CB8AC3E}">
        <p14:creationId xmlns:p14="http://schemas.microsoft.com/office/powerpoint/2010/main" val="414958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383163" y="1207970"/>
            <a:ext cx="3479536" cy="1661993"/>
          </a:xfrm>
        </p:spPr>
        <p:txBody>
          <a:bodyPr wrap="square" anchor="b" anchorCtr="0">
            <a:spAutoFit/>
          </a:bodyPr>
          <a:lstStyle>
            <a:lvl1pPr>
              <a:defRPr>
                <a:solidFill>
                  <a:schemeClr val="tx1"/>
                </a:solidFill>
              </a:defRPr>
            </a:lvl1pPr>
          </a:lstStyle>
          <a:p>
            <a:r>
              <a:rPr lang="en-US" dirty="0"/>
              <a:t>Microsoft Identity EMEA Virtual Onsite</a:t>
            </a:r>
          </a:p>
        </p:txBody>
      </p:sp>
      <p:sp>
        <p:nvSpPr>
          <p:cNvPr id="5" name="Text Placeholder 4"/>
          <p:cNvSpPr>
            <a:spLocks noGrp="1"/>
          </p:cNvSpPr>
          <p:nvPr>
            <p:ph type="body" sz="quarter" idx="12" hasCustomPrompt="1"/>
          </p:nvPr>
        </p:nvSpPr>
        <p:spPr>
          <a:xfrm>
            <a:off x="383163" y="3988037"/>
            <a:ext cx="3479537"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October 2020</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C493F8D-AB10-4958-85D1-CC12E3C2F13E}"/>
              </a:ext>
            </a:extLst>
          </p:cNvPr>
          <p:cNvPicPr>
            <a:picLocks noChangeAspect="1"/>
          </p:cNvPicPr>
          <p:nvPr userDrawn="1"/>
        </p:nvPicPr>
        <p:blipFill>
          <a:blip r:embed="rId3"/>
          <a:srcRect/>
          <a:stretch/>
        </p:blipFill>
        <p:spPr bwMode="ltGray">
          <a:xfrm>
            <a:off x="4223206" y="19704"/>
            <a:ext cx="9329389" cy="6838296"/>
          </a:xfrm>
          <a:prstGeom prst="rect">
            <a:avLst/>
          </a:prstGeom>
        </p:spPr>
      </p:pic>
    </p:spTree>
    <p:extLst>
      <p:ext uri="{BB962C8B-B14F-4D97-AF65-F5344CB8AC3E}">
        <p14:creationId xmlns:p14="http://schemas.microsoft.com/office/powerpoint/2010/main" val="924068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5443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9682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0504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172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198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727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3772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7378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01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64463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1442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421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9499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15156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94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18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2408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55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07731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3C0BF-6D26-4454-A719-9E37BB17C418}"/>
              </a:ext>
            </a:extLst>
          </p:cNvPr>
          <p:cNvSpPr/>
          <p:nvPr userDrawn="1"/>
        </p:nvSpPr>
        <p:spPr bwMode="auto">
          <a:xfrm>
            <a:off x="193297" y="5900679"/>
            <a:ext cx="3178800" cy="622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1716290"/>
            <a:ext cx="9144000" cy="553998"/>
          </a:xfrm>
          <a:noFill/>
        </p:spPr>
        <p:txBody>
          <a:bodyPr lIns="0" tIns="0" rIns="0" bIns="0" anchor="b" anchorCtr="0">
            <a:spAutoFit/>
          </a:bodyPr>
          <a:lstStyle>
            <a:lvl1pPr>
              <a:defRPr sz="3600" spc="-50" baseline="0">
                <a:gradFill>
                  <a:gsLst>
                    <a:gs pos="62564">
                      <a:schemeClr val="accent1"/>
                    </a:gs>
                    <a:gs pos="55000">
                      <a:schemeClr val="accent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2485331"/>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272" name="Rectangle 271">
            <a:extLst>
              <a:ext uri="{FF2B5EF4-FFF2-40B4-BE49-F238E27FC236}">
                <a16:creationId xmlns:a16="http://schemas.microsoft.com/office/drawing/2014/main" id="{F171B514-A7A6-464B-9888-80569B7AB1A0}"/>
              </a:ext>
            </a:extLst>
          </p:cNvPr>
          <p:cNvSpPr/>
          <p:nvPr userDrawn="1"/>
        </p:nvSpPr>
        <p:spPr>
          <a:xfrm>
            <a:off x="581552" y="6292661"/>
            <a:ext cx="4352862" cy="261610"/>
          </a:xfrm>
          <a:prstGeom prst="rect">
            <a:avLst/>
          </a:prstGeom>
        </p:spPr>
        <p:txBody>
          <a:bodyPr wrap="square" lIns="0">
            <a:spAutoFit/>
          </a:bodyPr>
          <a:lstStyle/>
          <a:p>
            <a:r>
              <a:rPr lang="en-US" sz="1100" b="0" i="0" dirty="0">
                <a:gradFill>
                  <a:gsLst>
                    <a:gs pos="62564">
                      <a:schemeClr val="tx1"/>
                    </a:gs>
                    <a:gs pos="57000">
                      <a:schemeClr val="tx1"/>
                    </a:gs>
                  </a:gsLst>
                  <a:lin ang="5400000" scaled="0"/>
                </a:gradFill>
                <a:effectLst/>
                <a:latin typeface="Segoe UI VSS (Regular)"/>
              </a:rPr>
              <a:t>Microsoft Confidential. Shared under NDA.</a:t>
            </a:r>
            <a:endParaRPr lang="en-US" sz="1100" dirty="0">
              <a:gradFill>
                <a:gsLst>
                  <a:gs pos="62564">
                    <a:schemeClr val="tx1"/>
                  </a:gs>
                  <a:gs pos="57000">
                    <a:schemeClr val="tx1"/>
                  </a:gs>
                </a:gsLst>
                <a:lin ang="5400000" scaled="0"/>
              </a:gradFill>
            </a:endParaRPr>
          </a:p>
        </p:txBody>
      </p:sp>
    </p:spTree>
    <p:extLst>
      <p:ext uri="{BB962C8B-B14F-4D97-AF65-F5344CB8AC3E}">
        <p14:creationId xmlns:p14="http://schemas.microsoft.com/office/powerpoint/2010/main" val="3591486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6858000" cy="6858000"/>
          </a:xfrm>
          <a:pattFill prst="wdUpDiag">
            <a:fgClr>
              <a:schemeClr val="bg2"/>
            </a:fgClr>
            <a:bgClr>
              <a:schemeClr val="bg1">
                <a:lumMod val="95000"/>
              </a:schemeClr>
            </a:bgClr>
          </a:pattFill>
        </p:spPr>
        <p:txBody>
          <a:bodyPr lIns="0" tIns="2103120" rIns="0" anchor="t"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kern="1200" spc="0" baseline="0" dirty="0">
                <a:gradFill>
                  <a:gsLst>
                    <a:gs pos="1250">
                      <a:schemeClr val="tx1"/>
                    </a:gs>
                    <a:gs pos="100000">
                      <a:schemeClr val="tx1"/>
                    </a:gs>
                  </a:gsLst>
                  <a:lin ang="5400000" scaled="0"/>
                </a:gradFill>
                <a:latin typeface="+mj-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16515" y="3535540"/>
            <a:ext cx="4162425" cy="253523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20578"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8770574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9946127" cy="553998"/>
          </a:xfrm>
        </p:spPr>
        <p:txBody>
          <a:bodyPr/>
          <a:lstStyle>
            <a:lvl1pPr>
              <a:defRPr/>
            </a:lvl1pPr>
          </a:lstStyle>
          <a:p>
            <a:r>
              <a:rPr lang="en-US" dirty="0"/>
              <a:t>Company name</a:t>
            </a:r>
          </a:p>
        </p:txBody>
      </p:sp>
      <p:sp>
        <p:nvSpPr>
          <p:cNvPr id="4" name="Text Placeholder 3"/>
          <p:cNvSpPr>
            <a:spLocks noGrp="1"/>
          </p:cNvSpPr>
          <p:nvPr>
            <p:ph type="body" sz="quarter" idx="10"/>
          </p:nvPr>
        </p:nvSpPr>
        <p:spPr>
          <a:xfrm>
            <a:off x="584200"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87163"/>
            <a:ext cx="5212080" cy="1649682"/>
          </a:xfrm>
        </p:spPr>
        <p:txBody>
          <a:bodyPr wrap="square">
            <a:spAutoFit/>
          </a:bodyPr>
          <a:lstStyle>
            <a:lvl1pPr marL="285750" indent="-285750">
              <a:spcBef>
                <a:spcPts val="1224"/>
              </a:spcBef>
              <a:buClr>
                <a:schemeClr val="tx1"/>
              </a:buClr>
              <a:buFont typeface="Arial" panose="020B0604020202020204" pitchFamily="34" charset="0"/>
              <a:buChar char="•"/>
              <a:defRPr sz="1800" b="0">
                <a:latin typeface="Segoe UI" panose="020B0502040204020203" pitchFamily="34" charset="0"/>
                <a:cs typeface="Segoe UI" panose="020B0502040204020203" pitchFamily="34" charset="0"/>
              </a:defRPr>
            </a:lvl1pPr>
            <a:lvl2pPr marL="541338" indent="-285750">
              <a:buFont typeface="Arial" panose="020B0604020202020204" pitchFamily="34" charset="0"/>
              <a:buChar char="•"/>
              <a:defRPr sz="1800" b="0"/>
            </a:lvl2pPr>
            <a:lvl3pPr marL="736600" indent="-285750">
              <a:buFont typeface="Arial" panose="020B0604020202020204" pitchFamily="34" charset="0"/>
              <a:buChar char="•"/>
              <a:tabLst/>
              <a:defRPr sz="1800" b="0"/>
            </a:lvl3pPr>
            <a:lvl4pPr marL="938212" indent="-285750">
              <a:buFont typeface="Arial" panose="020B0604020202020204" pitchFamily="34" charset="0"/>
              <a:buChar char="•"/>
              <a:defRPr sz="1800" b="0"/>
            </a:lvl4pPr>
            <a:lvl5pPr marL="1139825" indent="-285750">
              <a:buFont typeface="Arial" panose="020B0604020202020204" pitchFamily="34" charset="0"/>
              <a:buChar char="•"/>
              <a:tabLst/>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5BF0B045-2F87-4FB2-A830-B0E4A5713AFD}"/>
              </a:ext>
            </a:extLst>
          </p:cNvPr>
          <p:cNvSpPr>
            <a:spLocks noGrp="1"/>
          </p:cNvSpPr>
          <p:nvPr>
            <p:ph type="body" sz="quarter" idx="13" hasCustomPrompt="1"/>
          </p:nvPr>
        </p:nvSpPr>
        <p:spPr>
          <a:xfrm>
            <a:off x="584200" y="1351442"/>
            <a:ext cx="5211763" cy="461665"/>
          </a:xfrm>
        </p:spPr>
        <p:txBody>
          <a:bodyPr tIns="91440" bIns="91440" anchor="ctr" anchorCtr="0"/>
          <a:lstStyle>
            <a:lvl1pPr marL="0" indent="0">
              <a:buNone/>
              <a:defRPr lang="en-US" sz="1800" kern="1200" spc="0" baseline="0" dirty="0">
                <a:gradFill>
                  <a:gsLst>
                    <a:gs pos="1250">
                      <a:schemeClr val="accent1"/>
                    </a:gs>
                    <a:gs pos="100000">
                      <a:schemeClr val="accent1"/>
                    </a:gs>
                  </a:gsLst>
                  <a:lin ang="5400000" scaled="0"/>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Experiences you’d like to share?</a:t>
            </a:r>
          </a:p>
        </p:txBody>
      </p:sp>
      <p:sp>
        <p:nvSpPr>
          <p:cNvPr id="12" name="Text Placeholder 10">
            <a:extLst>
              <a:ext uri="{FF2B5EF4-FFF2-40B4-BE49-F238E27FC236}">
                <a16:creationId xmlns:a16="http://schemas.microsoft.com/office/drawing/2014/main" id="{EA84C9C2-CE46-49A7-BB2F-648AD1727D08}"/>
              </a:ext>
            </a:extLst>
          </p:cNvPr>
          <p:cNvSpPr>
            <a:spLocks noGrp="1"/>
          </p:cNvSpPr>
          <p:nvPr>
            <p:ph type="body" sz="quarter" idx="14" hasCustomPrompt="1"/>
          </p:nvPr>
        </p:nvSpPr>
        <p:spPr>
          <a:xfrm>
            <a:off x="6397329" y="1351441"/>
            <a:ext cx="5211763" cy="461665"/>
          </a:xfrm>
        </p:spPr>
        <p:txBody>
          <a:bodyPr tIns="91440" bIns="91440" anchor="ctr" anchorCtr="0"/>
          <a:lstStyle>
            <a:lvl1pPr marL="0" indent="0">
              <a:buNone/>
              <a:defRPr sz="1800">
                <a:gradFill>
                  <a:gsLst>
                    <a:gs pos="1250">
                      <a:schemeClr val="accent1"/>
                    </a:gs>
                    <a:gs pos="100000">
                      <a:schemeClr val="accent1"/>
                    </a:gs>
                  </a:gsLst>
                  <a:lin ang="5400000" scaled="0"/>
                </a:gradFill>
                <a:latin typeface="+mj-lt"/>
              </a:defRPr>
            </a:lvl1pPr>
          </a:lstStyle>
          <a:p>
            <a:pPr lvl="0"/>
            <a:r>
              <a:rPr lang="en-US" dirty="0"/>
              <a:t>Experiences you’d like to hear about from others?</a:t>
            </a:r>
          </a:p>
        </p:txBody>
      </p:sp>
      <p:sp>
        <p:nvSpPr>
          <p:cNvPr id="14" name="Picture Placeholder 13">
            <a:extLst>
              <a:ext uri="{FF2B5EF4-FFF2-40B4-BE49-F238E27FC236}">
                <a16:creationId xmlns:a16="http://schemas.microsoft.com/office/drawing/2014/main" id="{88551E56-D81B-4AA8-AF9B-27F9EDF6DD4E}"/>
              </a:ext>
            </a:extLst>
          </p:cNvPr>
          <p:cNvSpPr>
            <a:spLocks noGrp="1"/>
          </p:cNvSpPr>
          <p:nvPr>
            <p:ph type="pic" sz="quarter" idx="15" hasCustomPrompt="1"/>
          </p:nvPr>
        </p:nvSpPr>
        <p:spPr>
          <a:xfrm>
            <a:off x="9328935" y="5537771"/>
            <a:ext cx="2280158" cy="805548"/>
          </a:xfrm>
        </p:spPr>
        <p:txBody>
          <a:bodyPr anchor="ctr" anchorCtr="0">
            <a:noAutofit/>
          </a:bodyPr>
          <a:lstStyle>
            <a:lvl1pPr marL="0" indent="0" algn="ctr">
              <a:buNone/>
              <a:defRPr sz="1400">
                <a:latin typeface="+mj-lt"/>
              </a:defRPr>
            </a:lvl1pPr>
          </a:lstStyle>
          <a:p>
            <a:r>
              <a:rPr lang="en-US" dirty="0"/>
              <a:t>Company logo here</a:t>
            </a:r>
          </a:p>
        </p:txBody>
      </p:sp>
    </p:spTree>
    <p:extLst>
      <p:ext uri="{BB962C8B-B14F-4D97-AF65-F5344CB8AC3E}">
        <p14:creationId xmlns:p14="http://schemas.microsoft.com/office/powerpoint/2010/main" val="1916489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93281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745" r:id="rId18"/>
    <p:sldLayoutId id="2147484774" r:id="rId19"/>
    <p:sldLayoutId id="2147484777"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3C3EE4AF-7F0A-4589-84AE-AE2CBF27A020}"/>
              </a:ext>
            </a:extLst>
          </p:cNvPr>
          <p:cNvSpPr>
            <a:spLocks noGrp="1"/>
          </p:cNvSpPr>
          <p:nvPr>
            <p:ph type="ftr" sz="quarter" idx="3"/>
          </p:nvPr>
        </p:nvSpPr>
        <p:spPr>
          <a:xfrm>
            <a:off x="90854" y="6629403"/>
            <a:ext cx="2335820" cy="158260"/>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Microsoft Confidential. Shared under NDA.</a:t>
            </a:r>
            <a:endParaRPr lang="en-US" sz="900" dirty="0"/>
          </a:p>
        </p:txBody>
      </p:sp>
    </p:spTree>
    <p:extLst>
      <p:ext uri="{BB962C8B-B14F-4D97-AF65-F5344CB8AC3E}">
        <p14:creationId xmlns:p14="http://schemas.microsoft.com/office/powerpoint/2010/main" val="1598058239"/>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active-directory/develop/migrate-android-adal-msal" TargetMode="External"/><Relationship Id="rId3" Type="http://schemas.openxmlformats.org/officeDocument/2006/relationships/hyperlink" Target="https://learn.microsoft.com/en-us/azure/active-directory/develop/msal-compare-msal-js-and-adal-js" TargetMode="External"/><Relationship Id="rId7" Type="http://schemas.openxmlformats.org/officeDocument/2006/relationships/hyperlink" Target="https://learn.microsoft.com/en-us/azure/active-directory/develop/migrate-python-adal-msal" TargetMode="External"/><Relationship Id="rId2" Type="http://schemas.openxmlformats.org/officeDocument/2006/relationships/hyperlink" Target="https://learn.microsoft.com/en-us/azure/active-directory/develop/msal-migration#how-to-migrate-to-msal" TargetMode="External"/><Relationship Id="rId1" Type="http://schemas.openxmlformats.org/officeDocument/2006/relationships/slideLayout" Target="../slideLayouts/slideLayout20.xml"/><Relationship Id="rId6" Type="http://schemas.openxmlformats.org/officeDocument/2006/relationships/hyperlink" Target="https://learn.microsoft.com/en-us/azure/active-directory/develop/migrate-adal-msal-java" TargetMode="External"/><Relationship Id="rId11" Type="http://schemas.openxmlformats.org/officeDocument/2006/relationships/hyperlink" Target="https://learn.microsoft.com/en-us/azure/active-directory/develop/msal-net-migration-ios-broker" TargetMode="External"/><Relationship Id="rId5" Type="http://schemas.openxmlformats.org/officeDocument/2006/relationships/hyperlink" Target="https://learn.microsoft.com/en-us/azure/active-directory/develop/msal-net-migration" TargetMode="External"/><Relationship Id="rId10" Type="http://schemas.openxmlformats.org/officeDocument/2006/relationships/hyperlink" Target="https://learn.microsoft.com/en-us/azure/active-directory/develop/msal-net-migration-android-broker" TargetMode="External"/><Relationship Id="rId4" Type="http://schemas.openxmlformats.org/officeDocument/2006/relationships/hyperlink" Target="https://learn.microsoft.com/en-us/azure/active-directory/develop/msal-node-migration" TargetMode="External"/><Relationship Id="rId9" Type="http://schemas.openxmlformats.org/officeDocument/2006/relationships/hyperlink" Target="https://learn.microsoft.com/en-us/azure/active-directory/develop/migrate-objc-adal-msa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active-directory/develop/msal-overview#languages-and-frameworks" TargetMode="External"/><Relationship Id="rId2" Type="http://schemas.openxmlformats.org/officeDocument/2006/relationships/hyperlink" Target="https://learn.microsoft.com/en-us/answers/topics/azure-ad-adal-deprecation.html"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AD/microsoft-authentication-library-for-dotnet/wiki/wam#proof-of-possession-access-tokens" TargetMode="External"/><Relationship Id="rId2" Type="http://schemas.openxmlformats.org/officeDocument/2006/relationships/hyperlink" Target="https://github.com/AzureAD/microsoft-authentication-library-for-js/blob/48f2df2559f6446fdeb5aa69335e6e5a369b647a/lib/msal-browser/docs/device-bound-tokens.md" TargetMode="External"/><Relationship Id="rId1" Type="http://schemas.openxmlformats.org/officeDocument/2006/relationships/slideLayout" Target="../slideLayouts/slideLayout4.xml"/><Relationship Id="rId4" Type="http://schemas.openxmlformats.org/officeDocument/2006/relationships/hyperlink" Target="https://techcommunity.microsoft.com/t5/microsoft-entra-azure-ad-blog/azure-ad-certificate-based-authentication-cba-on-mobile/ba-p/236567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echcommunity.microsoft.com/t5/microsoft-entra-azure-ad-blog/update-your-applications-to-use-microsoft-authentication-library/ba-p/1257363"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CDDDDE6-F7A7-4D5D-94CB-36A91DACB5D8}"/>
              </a:ext>
            </a:extLst>
          </p:cNvPr>
          <p:cNvSpPr txBox="1"/>
          <p:nvPr/>
        </p:nvSpPr>
        <p:spPr>
          <a:xfrm>
            <a:off x="128493" y="6441222"/>
            <a:ext cx="137858" cy="307777"/>
          </a:xfrm>
          <a:prstGeom prst="rect">
            <a:avLst/>
          </a:prstGeom>
          <a:noFill/>
        </p:spPr>
        <p:txBody>
          <a:bodyPr wrap="none" lIns="0" tIns="0" rIns="0" bIns="0"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l"/>
            <a:fld id="{884B2090-5B57-475E-9960-3F8A117D8279}" type="slidenum">
              <a:rPr lang="en-US" sz="2000" smtClean="0">
                <a:gradFill>
                  <a:gsLst>
                    <a:gs pos="2917">
                      <a:schemeClr val="tx1"/>
                    </a:gs>
                    <a:gs pos="30000">
                      <a:schemeClr val="tx1"/>
                    </a:gs>
                  </a:gsLst>
                  <a:lin ang="5400000" scaled="0"/>
                </a:gradFill>
              </a:rPr>
              <a:t>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BE98-5A67-4489-96CB-53125CB6BE57}"/>
              </a:ext>
            </a:extLst>
          </p:cNvPr>
          <p:cNvSpPr>
            <a:spLocks noGrp="1"/>
          </p:cNvSpPr>
          <p:nvPr>
            <p:ph type="title"/>
          </p:nvPr>
        </p:nvSpPr>
        <p:spPr/>
        <p:txBody>
          <a:bodyPr/>
          <a:lstStyle/>
          <a:p>
            <a:r>
              <a:rPr lang="en-US" dirty="0"/>
              <a:t>How can you find the ADAL apps in your tenant ?</a:t>
            </a:r>
          </a:p>
        </p:txBody>
      </p:sp>
      <p:sp>
        <p:nvSpPr>
          <p:cNvPr id="3" name="Content Placeholder 2">
            <a:extLst>
              <a:ext uri="{FF2B5EF4-FFF2-40B4-BE49-F238E27FC236}">
                <a16:creationId xmlns:a16="http://schemas.microsoft.com/office/drawing/2014/main" id="{AD36BDF5-BF0F-4329-BDA3-FF81AE50F208}"/>
              </a:ext>
            </a:extLst>
          </p:cNvPr>
          <p:cNvSpPr>
            <a:spLocks noGrp="1"/>
          </p:cNvSpPr>
          <p:nvPr>
            <p:ph sz="quarter" idx="10"/>
          </p:nvPr>
        </p:nvSpPr>
        <p:spPr>
          <a:xfrm>
            <a:off x="588263" y="1202126"/>
            <a:ext cx="11018838" cy="430887"/>
          </a:xfrm>
        </p:spPr>
        <p:txBody>
          <a:bodyPr/>
          <a:lstStyle/>
          <a:p>
            <a:r>
              <a:rPr lang="en-US" dirty="0"/>
              <a:t>Sign in workbook - good place to start</a:t>
            </a:r>
          </a:p>
        </p:txBody>
      </p:sp>
      <p:pic>
        <p:nvPicPr>
          <p:cNvPr id="5" name="Picture 4">
            <a:extLst>
              <a:ext uri="{FF2B5EF4-FFF2-40B4-BE49-F238E27FC236}">
                <a16:creationId xmlns:a16="http://schemas.microsoft.com/office/drawing/2014/main" id="{B23E9469-98DC-4C3B-963A-7FC061F4B6F8}"/>
              </a:ext>
            </a:extLst>
          </p:cNvPr>
          <p:cNvPicPr>
            <a:picLocks noChangeAspect="1"/>
          </p:cNvPicPr>
          <p:nvPr/>
        </p:nvPicPr>
        <p:blipFill>
          <a:blip r:embed="rId2"/>
          <a:stretch>
            <a:fillRect/>
          </a:stretch>
        </p:blipFill>
        <p:spPr>
          <a:xfrm>
            <a:off x="0" y="1823942"/>
            <a:ext cx="12192000" cy="5034058"/>
          </a:xfrm>
          <a:prstGeom prst="rect">
            <a:avLst/>
          </a:prstGeom>
        </p:spPr>
      </p:pic>
    </p:spTree>
    <p:extLst>
      <p:ext uri="{BB962C8B-B14F-4D97-AF65-F5344CB8AC3E}">
        <p14:creationId xmlns:p14="http://schemas.microsoft.com/office/powerpoint/2010/main" val="40913406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A35B-EF2F-47B4-B8EE-A950DF1DBA20}"/>
              </a:ext>
            </a:extLst>
          </p:cNvPr>
          <p:cNvSpPr>
            <a:spLocks noGrp="1"/>
          </p:cNvSpPr>
          <p:nvPr>
            <p:ph type="title"/>
          </p:nvPr>
        </p:nvSpPr>
        <p:spPr>
          <a:xfrm>
            <a:off x="586740" y="258418"/>
            <a:ext cx="11018520" cy="553998"/>
          </a:xfrm>
        </p:spPr>
        <p:txBody>
          <a:bodyPr/>
          <a:lstStyle/>
          <a:p>
            <a:r>
              <a:rPr lang="en-US" dirty="0"/>
              <a:t>Each MSAL platform version has a </a:t>
            </a:r>
            <a:r>
              <a:rPr lang="en-US" dirty="0">
                <a:hlinkClick r:id="rId2"/>
              </a:rPr>
              <a:t>migration guide</a:t>
            </a:r>
            <a:r>
              <a:rPr lang="en-US" dirty="0"/>
              <a:t>.  </a:t>
            </a:r>
          </a:p>
        </p:txBody>
      </p:sp>
      <p:sp>
        <p:nvSpPr>
          <p:cNvPr id="3" name="Content Placeholder 2">
            <a:extLst>
              <a:ext uri="{FF2B5EF4-FFF2-40B4-BE49-F238E27FC236}">
                <a16:creationId xmlns:a16="http://schemas.microsoft.com/office/drawing/2014/main" id="{438EB83A-37C6-46F7-AF82-07D8405173CB}"/>
              </a:ext>
            </a:extLst>
          </p:cNvPr>
          <p:cNvSpPr>
            <a:spLocks noGrp="1"/>
          </p:cNvSpPr>
          <p:nvPr>
            <p:ph sz="quarter" idx="12"/>
          </p:nvPr>
        </p:nvSpPr>
        <p:spPr>
          <a:xfrm>
            <a:off x="590550" y="1015063"/>
            <a:ext cx="5211763" cy="5687711"/>
          </a:xfrm>
        </p:spPr>
        <p:txBody>
          <a:bodyPr/>
          <a:lstStyle/>
          <a:p>
            <a:r>
              <a:rPr lang="en-US" sz="2400" b="1" dirty="0">
                <a:effectLst/>
              </a:rPr>
              <a:t>Single-page app (SPA)</a:t>
            </a:r>
            <a:endParaRPr lang="en-US" sz="2400" dirty="0">
              <a:effectLst/>
            </a:endParaRPr>
          </a:p>
          <a:p>
            <a:pPr>
              <a:buFont typeface="Arial" panose="020B0604020202020204" pitchFamily="34" charset="0"/>
              <a:buChar char="•"/>
            </a:pPr>
            <a:r>
              <a:rPr lang="en-US" sz="2400" u="none" strike="noStrike" dirty="0">
                <a:effectLst/>
                <a:hlinkClick r:id="rId3"/>
              </a:rPr>
              <a:t>ADAL.js to MSAL.js</a:t>
            </a:r>
            <a:endParaRPr lang="en-US" sz="2400" dirty="0">
              <a:effectLst/>
            </a:endParaRPr>
          </a:p>
          <a:p>
            <a:r>
              <a:rPr lang="en-US" sz="2400" b="1" dirty="0">
                <a:effectLst/>
              </a:rPr>
              <a:t>Web app</a:t>
            </a:r>
            <a:endParaRPr lang="en-US" sz="2400" dirty="0">
              <a:effectLst/>
            </a:endParaRPr>
          </a:p>
          <a:p>
            <a:pPr>
              <a:buFont typeface="Arial" panose="020B0604020202020204" pitchFamily="34" charset="0"/>
              <a:buChar char="•"/>
            </a:pPr>
            <a:r>
              <a:rPr lang="en-US" sz="2400" u="none" strike="noStrike" dirty="0">
                <a:effectLst/>
                <a:hlinkClick r:id="rId4"/>
              </a:rPr>
              <a:t>ADAL Node to MSAL Node</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a:p>
            <a:r>
              <a:rPr lang="en-US" sz="2400" b="1" dirty="0">
                <a:effectLst/>
              </a:rPr>
              <a:t>Web API</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u="none" strike="noStrike" dirty="0">
              <a:effectLst/>
            </a:endParaRPr>
          </a:p>
          <a:p>
            <a:r>
              <a:rPr lang="en-US" sz="2400" b="1" dirty="0">
                <a:effectLst/>
              </a:rPr>
              <a:t>Desktop app</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p:txBody>
      </p:sp>
      <p:sp>
        <p:nvSpPr>
          <p:cNvPr id="4" name="Content Placeholder 3">
            <a:extLst>
              <a:ext uri="{FF2B5EF4-FFF2-40B4-BE49-F238E27FC236}">
                <a16:creationId xmlns:a16="http://schemas.microsoft.com/office/drawing/2014/main" id="{139AB60B-7CF4-4BD9-BA2B-10C954204753}"/>
              </a:ext>
            </a:extLst>
          </p:cNvPr>
          <p:cNvSpPr>
            <a:spLocks noGrp="1"/>
          </p:cNvSpPr>
          <p:nvPr>
            <p:ph sz="quarter" idx="13"/>
          </p:nvPr>
        </p:nvSpPr>
        <p:spPr>
          <a:xfrm>
            <a:off x="6389689" y="1015063"/>
            <a:ext cx="5219700" cy="5613845"/>
          </a:xfrm>
        </p:spPr>
        <p:txBody>
          <a:bodyPr/>
          <a:lstStyle/>
          <a:p>
            <a:r>
              <a:rPr lang="en-US" sz="2400" b="1" dirty="0">
                <a:effectLst/>
              </a:rPr>
              <a:t>Mobile app</a:t>
            </a:r>
            <a:endParaRPr lang="en-US" sz="2400" dirty="0">
              <a:effectLst/>
            </a:endParaRPr>
          </a:p>
          <a:p>
            <a:pPr>
              <a:buFont typeface="Arial" panose="020B0604020202020204" pitchFamily="34" charset="0"/>
              <a:buChar char="•"/>
            </a:pPr>
            <a:r>
              <a:rPr lang="en-US" sz="2400" u="none" strike="noStrike" dirty="0" err="1">
                <a:effectLst/>
                <a:hlinkClick r:id="rId8"/>
              </a:rPr>
              <a:t>ADAL.Android</a:t>
            </a:r>
            <a:r>
              <a:rPr lang="en-US" sz="2400" u="none" strike="noStrike" dirty="0">
                <a:effectLst/>
                <a:hlinkClick r:id="rId8"/>
              </a:rPr>
              <a:t> to </a:t>
            </a:r>
            <a:r>
              <a:rPr lang="en-US" sz="2400" u="none" strike="noStrike" dirty="0" err="1">
                <a:effectLst/>
                <a:hlinkClick r:id="rId8"/>
              </a:rPr>
              <a:t>MSAL.Android</a:t>
            </a:r>
            <a:endParaRPr lang="en-US" sz="2400" dirty="0">
              <a:effectLst/>
            </a:endParaRPr>
          </a:p>
          <a:p>
            <a:pPr>
              <a:buFont typeface="Arial" panose="020B0604020202020204" pitchFamily="34" charset="0"/>
              <a:buChar char="•"/>
            </a:pPr>
            <a:r>
              <a:rPr lang="en-US" sz="2400" u="none" strike="noStrike" dirty="0" err="1">
                <a:effectLst/>
                <a:hlinkClick r:id="rId9"/>
              </a:rPr>
              <a:t>ADAL.iOS</a:t>
            </a:r>
            <a:r>
              <a:rPr lang="en-US" sz="2400" u="none" strike="noStrike" dirty="0">
                <a:effectLst/>
                <a:hlinkClick r:id="rId9"/>
              </a:rPr>
              <a:t> to </a:t>
            </a:r>
            <a:r>
              <a:rPr lang="en-US" sz="2400" u="none" strike="noStrike" dirty="0" err="1">
                <a:effectLst/>
                <a:hlinkClick r:id="rId9"/>
              </a:rPr>
              <a:t>MSAL.iOS</a:t>
            </a:r>
            <a:endParaRPr lang="en-US" sz="2400" dirty="0">
              <a:effectLst/>
            </a:endParaRPr>
          </a:p>
          <a:p>
            <a:pPr>
              <a:buFont typeface="Arial" panose="020B0604020202020204" pitchFamily="34" charset="0"/>
              <a:buChar char="•"/>
            </a:pPr>
            <a:r>
              <a:rPr lang="en-US" sz="2400" u="none" strike="noStrike" dirty="0">
                <a:effectLst/>
                <a:hlinkClick r:id="rId10"/>
              </a:rPr>
              <a:t>Xamarin Android using brokers to MSAL.NET</a:t>
            </a:r>
            <a:endParaRPr lang="en-US" sz="2400" dirty="0">
              <a:effectLst/>
            </a:endParaRPr>
          </a:p>
          <a:p>
            <a:pPr>
              <a:buFont typeface="Arial" panose="020B0604020202020204" pitchFamily="34" charset="0"/>
              <a:buChar char="•"/>
            </a:pPr>
            <a:r>
              <a:rPr lang="en-US" sz="2400" u="none" strike="noStrike" dirty="0">
                <a:effectLst/>
                <a:hlinkClick r:id="rId11"/>
              </a:rPr>
              <a:t>Xamarin iOS using brokers to MSAL.NET</a:t>
            </a:r>
            <a:endParaRPr lang="en-US" sz="2400" dirty="0">
              <a:effectLst/>
            </a:endParaRPr>
          </a:p>
          <a:p>
            <a:r>
              <a:rPr lang="en-US" sz="2400" b="1" dirty="0">
                <a:effectLst/>
              </a:rPr>
              <a:t>Service / daemon app</a:t>
            </a:r>
            <a:endParaRPr lang="en-US" sz="2400" dirty="0">
              <a:effectLst/>
            </a:endParaRPr>
          </a:p>
          <a:p>
            <a:pPr>
              <a:buFont typeface="Arial" panose="020B0604020202020204" pitchFamily="34" charset="0"/>
              <a:buChar char="•"/>
            </a:pPr>
            <a:r>
              <a:rPr lang="en-US" sz="2400" u="none" strike="noStrike" dirty="0">
                <a:effectLst/>
                <a:hlinkClick r:id="rId7"/>
              </a:rPr>
              <a:t>ADAL Python to MSAL Python</a:t>
            </a:r>
            <a:endParaRPr lang="en-US" sz="2400" dirty="0">
              <a:effectLst/>
            </a:endParaRPr>
          </a:p>
          <a:p>
            <a:pPr>
              <a:buFont typeface="Arial" panose="020B0604020202020204" pitchFamily="34" charset="0"/>
              <a:buChar char="•"/>
            </a:pPr>
            <a:r>
              <a:rPr lang="en-US" sz="2400" u="none" strike="noStrike" dirty="0">
                <a:effectLst/>
                <a:hlinkClick r:id="rId5"/>
              </a:rPr>
              <a:t>ADAL.NET to MSAL.NET</a:t>
            </a:r>
            <a:endParaRPr lang="en-US" sz="2400" dirty="0">
              <a:effectLst/>
            </a:endParaRPr>
          </a:p>
          <a:p>
            <a:pPr>
              <a:buFont typeface="Arial" panose="020B0604020202020204" pitchFamily="34" charset="0"/>
              <a:buChar char="•"/>
            </a:pPr>
            <a:r>
              <a:rPr lang="en-US" sz="2400" u="none" strike="noStrike" dirty="0">
                <a:effectLst/>
                <a:hlinkClick r:id="rId4"/>
              </a:rPr>
              <a:t>ADAL Node to MSAL Node</a:t>
            </a:r>
            <a:endParaRPr lang="en-US" sz="2400" dirty="0">
              <a:effectLst/>
            </a:endParaRPr>
          </a:p>
          <a:p>
            <a:pPr>
              <a:buFont typeface="Arial" panose="020B0604020202020204" pitchFamily="34" charset="0"/>
              <a:buChar char="•"/>
            </a:pPr>
            <a:r>
              <a:rPr lang="en-US" sz="2400" u="none" strike="noStrike" dirty="0">
                <a:effectLst/>
                <a:hlinkClick r:id="rId6"/>
              </a:rPr>
              <a:t>ADAL Java to MSAL Java</a:t>
            </a:r>
            <a:endParaRPr lang="en-US" sz="2400" dirty="0">
              <a:effectLst/>
            </a:endParaRPr>
          </a:p>
          <a:p>
            <a:endParaRPr lang="en-US" dirty="0"/>
          </a:p>
        </p:txBody>
      </p:sp>
    </p:spTree>
    <p:extLst>
      <p:ext uri="{BB962C8B-B14F-4D97-AF65-F5344CB8AC3E}">
        <p14:creationId xmlns:p14="http://schemas.microsoft.com/office/powerpoint/2010/main" val="15371555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1B941-210F-41EE-BB1E-A5D9EFECA1ED}"/>
              </a:ext>
            </a:extLst>
          </p:cNvPr>
          <p:cNvSpPr>
            <a:spLocks noGrp="1"/>
          </p:cNvSpPr>
          <p:nvPr>
            <p:ph type="title"/>
          </p:nvPr>
        </p:nvSpPr>
        <p:spPr/>
        <p:txBody>
          <a:bodyPr/>
          <a:lstStyle/>
          <a:p>
            <a:r>
              <a:rPr lang="en-US" dirty="0"/>
              <a:t>Let's look at some MSAL.NET examples</a:t>
            </a:r>
          </a:p>
        </p:txBody>
      </p:sp>
    </p:spTree>
    <p:extLst>
      <p:ext uri="{BB962C8B-B14F-4D97-AF65-F5344CB8AC3E}">
        <p14:creationId xmlns:p14="http://schemas.microsoft.com/office/powerpoint/2010/main" val="794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0C9D4-3093-451C-B500-1A4CB6E9FDE6}"/>
              </a:ext>
            </a:extLst>
          </p:cNvPr>
          <p:cNvSpPr>
            <a:spLocks noGrp="1"/>
          </p:cNvSpPr>
          <p:nvPr>
            <p:ph type="title"/>
          </p:nvPr>
        </p:nvSpPr>
        <p:spPr/>
        <p:txBody>
          <a:bodyPr/>
          <a:lstStyle/>
          <a:p>
            <a:r>
              <a:rPr lang="en-US" dirty="0"/>
              <a:t>Microsoft Identity Web</a:t>
            </a:r>
          </a:p>
        </p:txBody>
      </p:sp>
      <p:sp>
        <p:nvSpPr>
          <p:cNvPr id="4" name="Content Placeholder 3">
            <a:extLst>
              <a:ext uri="{FF2B5EF4-FFF2-40B4-BE49-F238E27FC236}">
                <a16:creationId xmlns:a16="http://schemas.microsoft.com/office/drawing/2014/main" id="{F209519B-A49C-4C3D-8B55-B9CF1B8EB263}"/>
              </a:ext>
            </a:extLst>
          </p:cNvPr>
          <p:cNvSpPr>
            <a:spLocks noGrp="1"/>
          </p:cNvSpPr>
          <p:nvPr>
            <p:ph sz="quarter" idx="10"/>
          </p:nvPr>
        </p:nvSpPr>
        <p:spPr>
          <a:xfrm>
            <a:off x="584200" y="1435100"/>
            <a:ext cx="5951772" cy="2412968"/>
          </a:xfrm>
        </p:spPr>
        <p:txBody>
          <a:bodyPr/>
          <a:lstStyle/>
          <a:p>
            <a:r>
              <a:rPr lang="en-US" dirty="0"/>
              <a:t>A member of the MSAL “family”</a:t>
            </a:r>
          </a:p>
          <a:p>
            <a:r>
              <a:rPr lang="en-US" dirty="0"/>
              <a:t>The glue between many components</a:t>
            </a:r>
          </a:p>
          <a:p>
            <a:r>
              <a:rPr lang="en-US" dirty="0"/>
              <a:t>A higher-level library</a:t>
            </a:r>
          </a:p>
          <a:p>
            <a:pPr marL="0"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C549C671-B628-4BBD-8AD1-B283E5E55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132" y="178794"/>
            <a:ext cx="4505325" cy="3457575"/>
          </a:xfrm>
          <a:prstGeom prst="rect">
            <a:avLst/>
          </a:prstGeom>
        </p:spPr>
      </p:pic>
      <p:pic>
        <p:nvPicPr>
          <p:cNvPr id="8" name="Picture 7">
            <a:extLst>
              <a:ext uri="{FF2B5EF4-FFF2-40B4-BE49-F238E27FC236}">
                <a16:creationId xmlns:a16="http://schemas.microsoft.com/office/drawing/2014/main" id="{5FC44768-406C-428E-8349-D2A3A68EE1EE}"/>
              </a:ext>
            </a:extLst>
          </p:cNvPr>
          <p:cNvPicPr>
            <a:picLocks noChangeAspect="1"/>
          </p:cNvPicPr>
          <p:nvPr/>
        </p:nvPicPr>
        <p:blipFill>
          <a:blip r:embed="rId3"/>
          <a:stretch>
            <a:fillRect/>
          </a:stretch>
        </p:blipFill>
        <p:spPr>
          <a:xfrm>
            <a:off x="167133" y="4255924"/>
            <a:ext cx="5496692" cy="2333951"/>
          </a:xfrm>
          <a:prstGeom prst="rect">
            <a:avLst/>
          </a:prstGeom>
        </p:spPr>
      </p:pic>
      <p:sp>
        <p:nvSpPr>
          <p:cNvPr id="9" name="Arrow: Right 8">
            <a:extLst>
              <a:ext uri="{FF2B5EF4-FFF2-40B4-BE49-F238E27FC236}">
                <a16:creationId xmlns:a16="http://schemas.microsoft.com/office/drawing/2014/main" id="{277DB480-991C-4554-9917-72989A590EE5}"/>
              </a:ext>
            </a:extLst>
          </p:cNvPr>
          <p:cNvSpPr/>
          <p:nvPr/>
        </p:nvSpPr>
        <p:spPr bwMode="auto">
          <a:xfrm>
            <a:off x="5693134" y="5160397"/>
            <a:ext cx="1209871" cy="42141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463B3B70-C1C6-4312-89ED-8A0A43D6E9C4}"/>
              </a:ext>
            </a:extLst>
          </p:cNvPr>
          <p:cNvPicPr>
            <a:picLocks noChangeAspect="1"/>
          </p:cNvPicPr>
          <p:nvPr/>
        </p:nvPicPr>
        <p:blipFill>
          <a:blip r:embed="rId4"/>
          <a:stretch>
            <a:fillRect/>
          </a:stretch>
        </p:blipFill>
        <p:spPr>
          <a:xfrm>
            <a:off x="6903005" y="4113630"/>
            <a:ext cx="4906060" cy="2514951"/>
          </a:xfrm>
          <a:prstGeom prst="rect">
            <a:avLst/>
          </a:prstGeom>
        </p:spPr>
      </p:pic>
    </p:spTree>
    <p:extLst>
      <p:ext uri="{BB962C8B-B14F-4D97-AF65-F5344CB8AC3E}">
        <p14:creationId xmlns:p14="http://schemas.microsoft.com/office/powerpoint/2010/main" val="28902853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8C53-0078-47AE-A32F-ED717A3BF4EA}"/>
              </a:ext>
            </a:extLst>
          </p:cNvPr>
          <p:cNvSpPr>
            <a:spLocks noGrp="1"/>
          </p:cNvSpPr>
          <p:nvPr>
            <p:ph type="title"/>
          </p:nvPr>
        </p:nvSpPr>
        <p:spPr/>
        <p:txBody>
          <a:bodyPr/>
          <a:lstStyle/>
          <a:p>
            <a:r>
              <a:rPr lang="en-US" dirty="0"/>
              <a:t>More options for ASP.NET Core </a:t>
            </a:r>
            <a:r>
              <a:rPr lang="en-US" dirty="0" err="1"/>
              <a:t>WebApps</a:t>
            </a:r>
            <a:r>
              <a:rPr lang="en-US" dirty="0"/>
              <a:t> and APIs</a:t>
            </a:r>
          </a:p>
        </p:txBody>
      </p:sp>
      <p:pic>
        <p:nvPicPr>
          <p:cNvPr id="5" name="Content Placeholder 4" descr="Diagram&#10;&#10;Description automatically generated">
            <a:extLst>
              <a:ext uri="{FF2B5EF4-FFF2-40B4-BE49-F238E27FC236}">
                <a16:creationId xmlns:a16="http://schemas.microsoft.com/office/drawing/2014/main" id="{C95D7B9A-12C0-4C5F-932A-170A5964E8E7}"/>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61826" y="1307879"/>
            <a:ext cx="10268347" cy="5243996"/>
          </a:xfrm>
        </p:spPr>
      </p:pic>
    </p:spTree>
    <p:extLst>
      <p:ext uri="{BB962C8B-B14F-4D97-AF65-F5344CB8AC3E}">
        <p14:creationId xmlns:p14="http://schemas.microsoft.com/office/powerpoint/2010/main" val="3673943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61DD80-BB45-49E8-828B-0EDB7F8E5A64}"/>
              </a:ext>
            </a:extLst>
          </p:cNvPr>
          <p:cNvSpPr>
            <a:spLocks noGrp="1"/>
          </p:cNvSpPr>
          <p:nvPr>
            <p:ph type="title"/>
          </p:nvPr>
        </p:nvSpPr>
        <p:spPr/>
        <p:txBody>
          <a:bodyPr/>
          <a:lstStyle/>
          <a:p>
            <a:r>
              <a:rPr lang="en-US" dirty="0"/>
              <a:t>Migration help</a:t>
            </a:r>
          </a:p>
        </p:txBody>
      </p:sp>
      <p:sp>
        <p:nvSpPr>
          <p:cNvPr id="6" name="Content Placeholder 5">
            <a:extLst>
              <a:ext uri="{FF2B5EF4-FFF2-40B4-BE49-F238E27FC236}">
                <a16:creationId xmlns:a16="http://schemas.microsoft.com/office/drawing/2014/main" id="{F8C0B2CD-F4D3-47E3-A510-CAFFC9A6DB2B}"/>
              </a:ext>
            </a:extLst>
          </p:cNvPr>
          <p:cNvSpPr>
            <a:spLocks noGrp="1"/>
          </p:cNvSpPr>
          <p:nvPr>
            <p:ph sz="quarter" idx="10"/>
          </p:nvPr>
        </p:nvSpPr>
        <p:spPr>
          <a:xfrm>
            <a:off x="584200" y="1435100"/>
            <a:ext cx="11018838" cy="2240613"/>
          </a:xfrm>
        </p:spPr>
        <p:txBody>
          <a:bodyPr/>
          <a:lstStyle/>
          <a:p>
            <a:r>
              <a:rPr lang="en-US" dirty="0"/>
              <a:t>Post your question on </a:t>
            </a:r>
            <a:r>
              <a:rPr lang="en-US" dirty="0">
                <a:hlinkClick r:id="rId2"/>
              </a:rPr>
              <a:t>Microsoft Q&amp;A</a:t>
            </a:r>
            <a:r>
              <a:rPr lang="en-US" dirty="0"/>
              <a:t> and tag it with [azure-ad-</a:t>
            </a:r>
            <a:r>
              <a:rPr lang="en-US" dirty="0" err="1"/>
              <a:t>adal</a:t>
            </a:r>
            <a:r>
              <a:rPr lang="en-US" dirty="0"/>
              <a:t>-deprecation].</a:t>
            </a:r>
          </a:p>
          <a:p>
            <a:r>
              <a:rPr lang="en-US" dirty="0"/>
              <a:t>Open an issue in the library's GitHub repository. See the </a:t>
            </a:r>
            <a:r>
              <a:rPr lang="en-US" dirty="0">
                <a:hlinkClick r:id="rId3"/>
              </a:rPr>
              <a:t>Languages and frameworks section</a:t>
            </a:r>
            <a:r>
              <a:rPr lang="en-US" dirty="0"/>
              <a:t> of the MSAL overview article for links to each library's repo.</a:t>
            </a:r>
          </a:p>
        </p:txBody>
      </p:sp>
    </p:spTree>
    <p:extLst>
      <p:ext uri="{BB962C8B-B14F-4D97-AF65-F5344CB8AC3E}">
        <p14:creationId xmlns:p14="http://schemas.microsoft.com/office/powerpoint/2010/main" val="31086436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3790F-8E4A-439D-AAA7-C1F26866CAE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54193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CC5A-E46F-480F-8D95-886B7365A11E}"/>
              </a:ext>
            </a:extLst>
          </p:cNvPr>
          <p:cNvSpPr>
            <a:spLocks noGrp="1"/>
          </p:cNvSpPr>
          <p:nvPr>
            <p:ph type="title"/>
          </p:nvPr>
        </p:nvSpPr>
        <p:spPr>
          <a:xfrm>
            <a:off x="138223" y="2948976"/>
            <a:ext cx="11915553" cy="1661993"/>
          </a:xfrm>
        </p:spPr>
        <p:txBody>
          <a:bodyPr/>
          <a:lstStyle/>
          <a:p>
            <a:r>
              <a:rPr lang="en-US" dirty="0"/>
              <a:t>Migrating your apps </a:t>
            </a:r>
            <a:br>
              <a:rPr lang="en-US" dirty="0"/>
            </a:br>
            <a:r>
              <a:rPr lang="en-US" dirty="0"/>
              <a:t>from Azure AD Authentication (ADAL) </a:t>
            </a:r>
            <a:br>
              <a:rPr lang="en-US" dirty="0"/>
            </a:br>
            <a:r>
              <a:rPr lang="en-US" dirty="0"/>
              <a:t>to Microsoft Authentication (MSAL)</a:t>
            </a:r>
          </a:p>
        </p:txBody>
      </p:sp>
      <p:sp>
        <p:nvSpPr>
          <p:cNvPr id="4" name="Text Placeholder 3">
            <a:extLst>
              <a:ext uri="{FF2B5EF4-FFF2-40B4-BE49-F238E27FC236}">
                <a16:creationId xmlns:a16="http://schemas.microsoft.com/office/drawing/2014/main" id="{8D5FF212-A49A-40CD-A088-17E361BF316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4874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EA19DCC-EDEE-4C14-91EA-066EAFCC63BA}"/>
              </a:ext>
            </a:extLst>
          </p:cNvPr>
          <p:cNvSpPr>
            <a:spLocks noGrp="1"/>
          </p:cNvSpPr>
          <p:nvPr>
            <p:ph type="title"/>
          </p:nvPr>
        </p:nvSpPr>
        <p:spPr/>
        <p:txBody>
          <a:bodyPr/>
          <a:lstStyle/>
          <a:p>
            <a:r>
              <a:rPr lang="en-US" dirty="0"/>
              <a:t>Why migrate ? </a:t>
            </a:r>
          </a:p>
        </p:txBody>
      </p:sp>
      <p:sp>
        <p:nvSpPr>
          <p:cNvPr id="9" name="Text Placeholder 8">
            <a:extLst>
              <a:ext uri="{FF2B5EF4-FFF2-40B4-BE49-F238E27FC236}">
                <a16:creationId xmlns:a16="http://schemas.microsoft.com/office/drawing/2014/main" id="{9510E228-47DC-4C08-AC9E-304C30B17B3D}"/>
              </a:ext>
            </a:extLst>
          </p:cNvPr>
          <p:cNvSpPr>
            <a:spLocks noGrp="1"/>
          </p:cNvSpPr>
          <p:nvPr>
            <p:ph type="body" sz="quarter" idx="10"/>
          </p:nvPr>
        </p:nvSpPr>
        <p:spPr>
          <a:xfrm>
            <a:off x="584200" y="1435497"/>
            <a:ext cx="11018520" cy="5072158"/>
          </a:xfrm>
        </p:spPr>
        <p:txBody>
          <a:bodyPr/>
          <a:lstStyle/>
          <a:p>
            <a:r>
              <a:rPr lang="en-US" dirty="0"/>
              <a:t>Continuous Access Evaluation</a:t>
            </a:r>
          </a:p>
          <a:p>
            <a:pPr lvl="1"/>
            <a:r>
              <a:rPr lang="en-US" dirty="0"/>
              <a:t>Proactive token refresh</a:t>
            </a:r>
          </a:p>
          <a:p>
            <a:r>
              <a:rPr lang="en-US" dirty="0"/>
              <a:t>Auth broker support</a:t>
            </a:r>
          </a:p>
          <a:p>
            <a:pPr lvl="1"/>
            <a:r>
              <a:rPr lang="en-US" dirty="0"/>
              <a:t>Device based Conditional Access policy – “Require managed device”</a:t>
            </a:r>
          </a:p>
          <a:p>
            <a:r>
              <a:rPr lang="en-US" dirty="0"/>
              <a:t>Proof of possession tokens</a:t>
            </a:r>
          </a:p>
          <a:p>
            <a:pPr lvl="1"/>
            <a:r>
              <a:rPr lang="en-US" dirty="0"/>
              <a:t>Experimental updates appearing – </a:t>
            </a:r>
            <a:r>
              <a:rPr lang="en-US" dirty="0">
                <a:hlinkClick r:id="rId2"/>
              </a:rPr>
              <a:t>JS</a:t>
            </a:r>
            <a:r>
              <a:rPr lang="en-US" dirty="0"/>
              <a:t>, .</a:t>
            </a:r>
            <a:r>
              <a:rPr lang="en-US" dirty="0">
                <a:hlinkClick r:id="rId3"/>
              </a:rPr>
              <a:t>NET</a:t>
            </a:r>
            <a:endParaRPr lang="en-US" dirty="0"/>
          </a:p>
          <a:p>
            <a:r>
              <a:rPr lang="en-US" dirty="0"/>
              <a:t>Azure AD Certificate-based Authentication (</a:t>
            </a:r>
            <a:r>
              <a:rPr lang="en-US" dirty="0">
                <a:hlinkClick r:id="rId4"/>
              </a:rPr>
              <a:t>CBA</a:t>
            </a:r>
            <a:r>
              <a:rPr lang="en-US" dirty="0"/>
              <a:t>) on Mobile</a:t>
            </a:r>
          </a:p>
          <a:p>
            <a:r>
              <a:rPr lang="en-US" dirty="0"/>
              <a:t>System browsers on mobile devices</a:t>
            </a:r>
          </a:p>
          <a:p>
            <a:endParaRPr lang="en-US" dirty="0"/>
          </a:p>
          <a:p>
            <a:r>
              <a:rPr lang="en-US" dirty="0"/>
              <a:t>Bottom line: Features and improvements are continuous across MSAL libraries. </a:t>
            </a:r>
          </a:p>
        </p:txBody>
      </p:sp>
    </p:spTree>
    <p:extLst>
      <p:ext uri="{BB962C8B-B14F-4D97-AF65-F5344CB8AC3E}">
        <p14:creationId xmlns:p14="http://schemas.microsoft.com/office/powerpoint/2010/main" val="1297825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CEC4D66-7D8B-41E9-944D-7E30F1C60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263" y="1436914"/>
            <a:ext cx="10698284" cy="5134134"/>
          </a:xfrm>
          <a:prstGeom prst="rect">
            <a:avLst/>
          </a:prstGeom>
        </p:spPr>
      </p:pic>
      <p:sp>
        <p:nvSpPr>
          <p:cNvPr id="8" name="Title 7">
            <a:extLst>
              <a:ext uri="{FF2B5EF4-FFF2-40B4-BE49-F238E27FC236}">
                <a16:creationId xmlns:a16="http://schemas.microsoft.com/office/drawing/2014/main" id="{44BFF5AA-7D28-483E-8E48-DC6848AC1680}"/>
              </a:ext>
            </a:extLst>
          </p:cNvPr>
          <p:cNvSpPr>
            <a:spLocks noGrp="1"/>
          </p:cNvSpPr>
          <p:nvPr>
            <p:ph type="title"/>
          </p:nvPr>
        </p:nvSpPr>
        <p:spPr/>
        <p:txBody>
          <a:bodyPr/>
          <a:lstStyle/>
          <a:p>
            <a:r>
              <a:rPr lang="en-US" dirty="0"/>
              <a:t>It started with a fundamental update of the platform</a:t>
            </a:r>
          </a:p>
        </p:txBody>
      </p:sp>
    </p:spTree>
    <p:extLst>
      <p:ext uri="{BB962C8B-B14F-4D97-AF65-F5344CB8AC3E}">
        <p14:creationId xmlns:p14="http://schemas.microsoft.com/office/powerpoint/2010/main" val="26655576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D356-8C2C-43F9-990A-B038D1921235}"/>
              </a:ext>
            </a:extLst>
          </p:cNvPr>
          <p:cNvSpPr>
            <a:spLocks noGrp="1"/>
          </p:cNvSpPr>
          <p:nvPr>
            <p:ph type="title"/>
          </p:nvPr>
        </p:nvSpPr>
        <p:spPr/>
        <p:txBody>
          <a:bodyPr/>
          <a:lstStyle/>
          <a:p>
            <a:r>
              <a:rPr lang="en-US" dirty="0"/>
              <a:t>Who can sign in?</a:t>
            </a:r>
          </a:p>
        </p:txBody>
      </p:sp>
      <p:pic>
        <p:nvPicPr>
          <p:cNvPr id="5" name="Content Placeholder 4">
            <a:extLst>
              <a:ext uri="{FF2B5EF4-FFF2-40B4-BE49-F238E27FC236}">
                <a16:creationId xmlns:a16="http://schemas.microsoft.com/office/drawing/2014/main" id="{9AA75406-4DEB-41F3-A663-143AF676C51F}"/>
              </a:ext>
            </a:extLst>
          </p:cNvPr>
          <p:cNvPicPr>
            <a:picLocks noGrp="1" noChangeAspect="1"/>
          </p:cNvPicPr>
          <p:nvPr>
            <p:ph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874" y="2536750"/>
            <a:ext cx="11216251" cy="2207923"/>
          </a:xfrm>
        </p:spPr>
      </p:pic>
    </p:spTree>
    <p:extLst>
      <p:ext uri="{BB962C8B-B14F-4D97-AF65-F5344CB8AC3E}">
        <p14:creationId xmlns:p14="http://schemas.microsoft.com/office/powerpoint/2010/main" val="13819082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BDFB-B251-4E8F-8202-45941B0DC7DA}"/>
              </a:ext>
            </a:extLst>
          </p:cNvPr>
          <p:cNvSpPr>
            <a:spLocks noGrp="1"/>
          </p:cNvSpPr>
          <p:nvPr>
            <p:ph type="title"/>
          </p:nvPr>
        </p:nvSpPr>
        <p:spPr/>
        <p:txBody>
          <a:bodyPr/>
          <a:lstStyle/>
          <a:p>
            <a:r>
              <a:rPr lang="en-US" dirty="0"/>
              <a:t>Consent user experience</a:t>
            </a:r>
          </a:p>
        </p:txBody>
      </p:sp>
      <p:sp>
        <p:nvSpPr>
          <p:cNvPr id="3" name="Content Placeholder 2">
            <a:extLst>
              <a:ext uri="{FF2B5EF4-FFF2-40B4-BE49-F238E27FC236}">
                <a16:creationId xmlns:a16="http://schemas.microsoft.com/office/drawing/2014/main" id="{B492EE4E-4BD2-4766-8334-ED0C5C9CCEEC}"/>
              </a:ext>
            </a:extLst>
          </p:cNvPr>
          <p:cNvSpPr>
            <a:spLocks noGrp="1"/>
          </p:cNvSpPr>
          <p:nvPr>
            <p:ph sz="quarter" idx="10"/>
          </p:nvPr>
        </p:nvSpPr>
        <p:spPr>
          <a:xfrm>
            <a:off x="584200" y="1435100"/>
            <a:ext cx="11018838" cy="4850559"/>
          </a:xfrm>
        </p:spPr>
        <p:txBody>
          <a:bodyPr/>
          <a:lstStyle/>
          <a:p>
            <a:r>
              <a:rPr lang="en-US" dirty="0"/>
              <a:t>ADAL is a static consent only experience</a:t>
            </a:r>
          </a:p>
          <a:p>
            <a:pPr lvl="1"/>
            <a:r>
              <a:rPr lang="en-US" dirty="0"/>
              <a:t>All “resources” have to be declared in the registration</a:t>
            </a:r>
          </a:p>
          <a:p>
            <a:pPr lvl="1"/>
            <a:r>
              <a:rPr lang="en-US" dirty="0"/>
              <a:t>All permissions are requested on first user and granted or denied as a group</a:t>
            </a:r>
          </a:p>
          <a:p>
            <a:pPr lvl="1"/>
            <a:endParaRPr lang="en-US" dirty="0"/>
          </a:p>
          <a:p>
            <a:r>
              <a:rPr lang="en-US" dirty="0"/>
              <a:t>MSAL is standards compliant and enables dynamic and incremental consent</a:t>
            </a:r>
          </a:p>
          <a:p>
            <a:pPr lvl="1"/>
            <a:r>
              <a:rPr lang="en-US" dirty="0"/>
              <a:t>Technically, no permissions are required in the registration, but highly recommended. </a:t>
            </a:r>
          </a:p>
          <a:p>
            <a:pPr lvl="1"/>
            <a:r>
              <a:rPr lang="en-US" dirty="0"/>
              <a:t>Makes it possible to have components of an app that can have separate consent.</a:t>
            </a:r>
          </a:p>
          <a:p>
            <a:pPr lvl="1"/>
            <a:endParaRPr lang="en-US" dirty="0"/>
          </a:p>
          <a:p>
            <a:r>
              <a:rPr lang="en-US" dirty="0"/>
              <a:t>For Line of Business apps, we do recommend admin consent. </a:t>
            </a:r>
          </a:p>
          <a:p>
            <a:pPr lvl="1"/>
            <a:r>
              <a:rPr lang="en-US" dirty="0"/>
              <a:t>Hence the recommendation for permissions in the app registration</a:t>
            </a:r>
          </a:p>
          <a:p>
            <a:pPr lvl="1"/>
            <a:r>
              <a:rPr lang="en-US" dirty="0"/>
              <a:t>Sophisticated component architecture still benefits from dynamic and incremental consent</a:t>
            </a:r>
          </a:p>
        </p:txBody>
      </p:sp>
    </p:spTree>
    <p:extLst>
      <p:ext uri="{BB962C8B-B14F-4D97-AF65-F5344CB8AC3E}">
        <p14:creationId xmlns:p14="http://schemas.microsoft.com/office/powerpoint/2010/main" val="20513663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4AA7-0C84-4974-A356-6E412479183D}"/>
              </a:ext>
            </a:extLst>
          </p:cNvPr>
          <p:cNvSpPr>
            <a:spLocks noGrp="1"/>
          </p:cNvSpPr>
          <p:nvPr>
            <p:ph type="title"/>
          </p:nvPr>
        </p:nvSpPr>
        <p:spPr/>
        <p:txBody>
          <a:bodyPr/>
          <a:lstStyle/>
          <a:p>
            <a:r>
              <a:rPr lang="en-US" dirty="0"/>
              <a:t>Resources vs Scopes</a:t>
            </a:r>
          </a:p>
        </p:txBody>
      </p:sp>
      <p:sp>
        <p:nvSpPr>
          <p:cNvPr id="3" name="Content Placeholder 2">
            <a:extLst>
              <a:ext uri="{FF2B5EF4-FFF2-40B4-BE49-F238E27FC236}">
                <a16:creationId xmlns:a16="http://schemas.microsoft.com/office/drawing/2014/main" id="{35C71AD7-045C-4780-8EF5-8C5F8E864442}"/>
              </a:ext>
            </a:extLst>
          </p:cNvPr>
          <p:cNvSpPr>
            <a:spLocks noGrp="1"/>
          </p:cNvSpPr>
          <p:nvPr>
            <p:ph sz="quarter" idx="10"/>
          </p:nvPr>
        </p:nvSpPr>
        <p:spPr>
          <a:xfrm>
            <a:off x="584200" y="1435100"/>
            <a:ext cx="11018838" cy="4702826"/>
          </a:xfrm>
        </p:spPr>
        <p:txBody>
          <a:bodyPr/>
          <a:lstStyle/>
          <a:p>
            <a:r>
              <a:rPr lang="en-US" dirty="0"/>
              <a:t>ADAL apps ask for a token with the resource ID and the token is issued with the scopes in the app registration</a:t>
            </a:r>
          </a:p>
          <a:p>
            <a:pPr marL="428625" lvl="2" indent="0">
              <a:buNone/>
            </a:pPr>
            <a:r>
              <a:rPr lang="en-US" dirty="0"/>
              <a:t>https://login.microsoftonline.com/common/oauth2/authorize?</a:t>
            </a:r>
          </a:p>
          <a:p>
            <a:pPr marL="428625" lvl="2" indent="0">
              <a:buNone/>
            </a:pPr>
            <a:r>
              <a:rPr lang="en-US" dirty="0" err="1"/>
              <a:t>client_id</a:t>
            </a:r>
            <a:r>
              <a:rPr lang="en-US" dirty="0"/>
              <a:t>=2d4d11a2-f814-46a7-890a-274a72a7309e</a:t>
            </a:r>
          </a:p>
          <a:p>
            <a:pPr marL="428625" lvl="2" indent="0">
              <a:buNone/>
            </a:pPr>
            <a:r>
              <a:rPr lang="en-US" dirty="0">
                <a:highlight>
                  <a:srgbClr val="FFFF00"/>
                </a:highlight>
              </a:rPr>
              <a:t>&amp;resource=https://graph.microsoft.com/</a:t>
            </a:r>
          </a:p>
          <a:p>
            <a:endParaRPr lang="en-US" dirty="0"/>
          </a:p>
          <a:p>
            <a:r>
              <a:rPr lang="en-US" dirty="0"/>
              <a:t>MSAL apps request tokens with specific scopes</a:t>
            </a:r>
          </a:p>
          <a:p>
            <a:pPr marL="428625" lvl="2" indent="0">
              <a:buNone/>
            </a:pPr>
            <a:r>
              <a:rPr lang="en-US" dirty="0"/>
              <a:t>https://login.microsoftonline.com/common/oauth2/v2.0/authorize?</a:t>
            </a:r>
          </a:p>
          <a:p>
            <a:pPr marL="428625" lvl="2" indent="0">
              <a:buNone/>
            </a:pPr>
            <a:r>
              <a:rPr lang="en-US" dirty="0" err="1"/>
              <a:t>client_id</a:t>
            </a:r>
            <a:r>
              <a:rPr lang="en-US" dirty="0"/>
              <a:t>=2d4d11a2-f814-46a7-890a-274a72a7309e</a:t>
            </a:r>
          </a:p>
          <a:p>
            <a:pPr marL="428625" lvl="2" indent="0">
              <a:buNone/>
            </a:pPr>
            <a:r>
              <a:rPr lang="en-US" dirty="0"/>
              <a:t>&amp;</a:t>
            </a:r>
            <a:r>
              <a:rPr lang="en-US" dirty="0">
                <a:highlight>
                  <a:srgbClr val="FFFF00"/>
                </a:highlight>
              </a:rPr>
              <a:t>scope=https://graph.microsoft.com/directory.read%20https://graph.microsoft.com/directory.write</a:t>
            </a:r>
          </a:p>
          <a:p>
            <a:endParaRPr lang="en-US" dirty="0"/>
          </a:p>
          <a:p>
            <a:r>
              <a:rPr lang="en-US" dirty="0"/>
              <a:t>More compliant with OAuth2 spec and common industry practices </a:t>
            </a:r>
          </a:p>
        </p:txBody>
      </p:sp>
    </p:spTree>
    <p:extLst>
      <p:ext uri="{BB962C8B-B14F-4D97-AF65-F5344CB8AC3E}">
        <p14:creationId xmlns:p14="http://schemas.microsoft.com/office/powerpoint/2010/main" val="22668596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A9D3-7FBB-4D4E-93BA-ECC7C7EFE1D0}"/>
              </a:ext>
            </a:extLst>
          </p:cNvPr>
          <p:cNvSpPr>
            <a:spLocks noGrp="1"/>
          </p:cNvSpPr>
          <p:nvPr>
            <p:ph type="title"/>
          </p:nvPr>
        </p:nvSpPr>
        <p:spPr/>
        <p:txBody>
          <a:bodyPr/>
          <a:lstStyle/>
          <a:p>
            <a:r>
              <a:rPr lang="en-US" dirty="0" err="1"/>
              <a:t>AuthenticationContext</a:t>
            </a:r>
            <a:r>
              <a:rPr lang="en-US" dirty="0"/>
              <a:t> vs Client Applications</a:t>
            </a:r>
          </a:p>
        </p:txBody>
      </p:sp>
      <p:sp>
        <p:nvSpPr>
          <p:cNvPr id="3" name="Content Placeholder 2">
            <a:extLst>
              <a:ext uri="{FF2B5EF4-FFF2-40B4-BE49-F238E27FC236}">
                <a16:creationId xmlns:a16="http://schemas.microsoft.com/office/drawing/2014/main" id="{DBE65717-FBBD-40D0-A188-B4A8AB51D0E3}"/>
              </a:ext>
            </a:extLst>
          </p:cNvPr>
          <p:cNvSpPr>
            <a:spLocks noGrp="1"/>
          </p:cNvSpPr>
          <p:nvPr>
            <p:ph sz="quarter" idx="10"/>
          </p:nvPr>
        </p:nvSpPr>
        <p:spPr>
          <a:xfrm>
            <a:off x="584200" y="1435100"/>
            <a:ext cx="11018838" cy="3040832"/>
          </a:xfrm>
        </p:spPr>
        <p:txBody>
          <a:bodyPr/>
          <a:lstStyle/>
          <a:p>
            <a:r>
              <a:rPr lang="en-US" dirty="0"/>
              <a:t>ADAL has an </a:t>
            </a:r>
            <a:r>
              <a:rPr lang="en-US" dirty="0" err="1"/>
              <a:t>AuthenticationContext</a:t>
            </a:r>
            <a:r>
              <a:rPr lang="en-US" dirty="0"/>
              <a:t> class</a:t>
            </a:r>
          </a:p>
          <a:p>
            <a:pPr lvl="1"/>
            <a:r>
              <a:rPr lang="en-US" dirty="0"/>
              <a:t>Handles all types of applications</a:t>
            </a:r>
          </a:p>
          <a:p>
            <a:pPr lvl="1"/>
            <a:endParaRPr lang="en-US" dirty="0"/>
          </a:p>
          <a:p>
            <a:r>
              <a:rPr lang="en-US" dirty="0"/>
              <a:t>MSAL has a collection of client applications</a:t>
            </a:r>
          </a:p>
          <a:p>
            <a:pPr lvl="1"/>
            <a:r>
              <a:rPr lang="en-US" dirty="0"/>
              <a:t>Public client application are used for apps on devices, desktop computers, web browsers. Can keep secrets. </a:t>
            </a:r>
          </a:p>
          <a:p>
            <a:pPr lvl="1"/>
            <a:r>
              <a:rPr lang="en-US" dirty="0"/>
              <a:t>Confidential client applications run on servers. They are considered difficult to access and can keep secrets. </a:t>
            </a:r>
          </a:p>
        </p:txBody>
      </p:sp>
    </p:spTree>
    <p:extLst>
      <p:ext uri="{BB962C8B-B14F-4D97-AF65-F5344CB8AC3E}">
        <p14:creationId xmlns:p14="http://schemas.microsoft.com/office/powerpoint/2010/main" val="34483671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BF994-2533-4C3A-AE4B-A37264C473CE}"/>
              </a:ext>
            </a:extLst>
          </p:cNvPr>
          <p:cNvSpPr>
            <a:spLocks noGrp="1"/>
          </p:cNvSpPr>
          <p:nvPr>
            <p:ph type="title"/>
          </p:nvPr>
        </p:nvSpPr>
        <p:spPr/>
        <p:txBody>
          <a:bodyPr/>
          <a:lstStyle/>
          <a:p>
            <a:r>
              <a:rPr lang="en-US" dirty="0"/>
              <a:t>ADAL is not advancing</a:t>
            </a:r>
          </a:p>
        </p:txBody>
      </p:sp>
      <p:sp>
        <p:nvSpPr>
          <p:cNvPr id="3" name="Content Placeholder 2">
            <a:extLst>
              <a:ext uri="{FF2B5EF4-FFF2-40B4-BE49-F238E27FC236}">
                <a16:creationId xmlns:a16="http://schemas.microsoft.com/office/drawing/2014/main" id="{EB75F07E-695E-49C4-B8A4-49B23DB3BFE6}"/>
              </a:ext>
            </a:extLst>
          </p:cNvPr>
          <p:cNvSpPr>
            <a:spLocks noGrp="1"/>
          </p:cNvSpPr>
          <p:nvPr>
            <p:ph sz="quarter" idx="10"/>
          </p:nvPr>
        </p:nvSpPr>
        <p:spPr>
          <a:xfrm>
            <a:off x="584200" y="1435100"/>
            <a:ext cx="11018838" cy="5515356"/>
          </a:xfrm>
        </p:spPr>
        <p:txBody>
          <a:bodyPr/>
          <a:lstStyle/>
          <a:p>
            <a:r>
              <a:rPr lang="en-US" dirty="0"/>
              <a:t>No new features have been added to ADAL since June 30, 2020.</a:t>
            </a:r>
          </a:p>
          <a:p>
            <a:r>
              <a:rPr lang="en-US" dirty="0"/>
              <a:t>There are no ADAL feature releases planned.</a:t>
            </a:r>
          </a:p>
          <a:p>
            <a:r>
              <a:rPr lang="en-US" dirty="0"/>
              <a:t>There are no new platform version releases planned.</a:t>
            </a:r>
          </a:p>
          <a:p>
            <a:r>
              <a:rPr lang="en-US" dirty="0">
                <a:hlinkClick r:id="rId2"/>
              </a:rPr>
              <a:t>Update your applications to use Microsoft Authentication Library and Microsoft Graph API - Microsoft Community Hub</a:t>
            </a:r>
            <a:endParaRPr lang="en-US" dirty="0"/>
          </a:p>
          <a:p>
            <a:r>
              <a:rPr lang="en-US" dirty="0"/>
              <a:t>Support will direct you to upgrade to MSAL as a first step. </a:t>
            </a:r>
          </a:p>
          <a:p>
            <a:r>
              <a:rPr lang="en-US" dirty="0"/>
              <a:t>From December 2022 this will be only option.</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63E4F33C-7D7F-45D3-A33B-9294A6F78210}"/>
              </a:ext>
            </a:extLst>
          </p:cNvPr>
          <p:cNvPicPr>
            <a:picLocks noChangeAspect="1"/>
          </p:cNvPicPr>
          <p:nvPr/>
        </p:nvPicPr>
        <p:blipFill>
          <a:blip r:embed="rId3"/>
          <a:stretch>
            <a:fillRect/>
          </a:stretch>
        </p:blipFill>
        <p:spPr>
          <a:xfrm>
            <a:off x="750455" y="4879732"/>
            <a:ext cx="10108720" cy="1978268"/>
          </a:xfrm>
          <a:prstGeom prst="rect">
            <a:avLst/>
          </a:prstGeom>
        </p:spPr>
      </p:pic>
    </p:spTree>
    <p:extLst>
      <p:ext uri="{BB962C8B-B14F-4D97-AF65-F5344CB8AC3E}">
        <p14:creationId xmlns:p14="http://schemas.microsoft.com/office/powerpoint/2010/main" val="219389244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711</Words>
  <Application>Microsoft Office PowerPoint</Application>
  <PresentationFormat>Widescreen</PresentationFormat>
  <Paragraphs>94</Paragraphs>
  <Slides>16</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Consolas</vt:lpstr>
      <vt:lpstr>Segoe UI</vt:lpstr>
      <vt:lpstr>Segoe UI Light</vt:lpstr>
      <vt:lpstr>Segoe UI Semibold</vt:lpstr>
      <vt:lpstr>Segoe UI Semilight</vt:lpstr>
      <vt:lpstr>Segoe UI VSS (Regular)</vt:lpstr>
      <vt:lpstr>Wingdings</vt:lpstr>
      <vt:lpstr>5-50203_Microsoft_Ignite_Template</vt:lpstr>
      <vt:lpstr>White Template</vt:lpstr>
      <vt:lpstr>PowerPoint Presentation</vt:lpstr>
      <vt:lpstr>Migrating your apps  from Azure AD Authentication (ADAL)  to Microsoft Authentication (MSAL)</vt:lpstr>
      <vt:lpstr>Why migrate ? </vt:lpstr>
      <vt:lpstr>It started with a fundamental update of the platform</vt:lpstr>
      <vt:lpstr>Who can sign in?</vt:lpstr>
      <vt:lpstr>Consent user experience</vt:lpstr>
      <vt:lpstr>Resources vs Scopes</vt:lpstr>
      <vt:lpstr>AuthenticationContext vs Client Applications</vt:lpstr>
      <vt:lpstr>ADAL is not advancing</vt:lpstr>
      <vt:lpstr>How can you find the ADAL apps in your tenant ?</vt:lpstr>
      <vt:lpstr>Each MSAL platform version has a migration guide.  </vt:lpstr>
      <vt:lpstr>Let's look at some MSAL.NET examples</vt:lpstr>
      <vt:lpstr>Microsoft Identity Web</vt:lpstr>
      <vt:lpstr>More options for ASP.NET Core WebApps and APIs</vt:lpstr>
      <vt:lpstr>Migration help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2022-12-07T16:33:47Z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2022-02-25T05:55:01Z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8eccb18f-da7a-4063-aab2-3b9c77fa2516</vt:lpwstr>
  </property>
  <property fmtid="{D5CDD505-2E9C-101B-9397-08002B2CF9AE}" pid="8" name="MSIP_Label_f42aa342-8706-4288-bd11-ebb85995028c_ContentBits">
    <vt:lpwstr>0</vt:lpwstr>
  </property>
</Properties>
</file>